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2" r:id="rId25"/>
    <p:sldId id="283" r:id="rId26"/>
    <p:sldId id="284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84" y="-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12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mv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4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video" Target="../media/media5.wmv"/><Relationship Id="rId5" Type="http://schemas.microsoft.com/office/2007/relationships/media" Target="../media/media5.wmv"/><Relationship Id="rId10" Type="http://schemas.openxmlformats.org/officeDocument/2006/relationships/image" Target="../media/image15.png"/><Relationship Id="rId4" Type="http://schemas.openxmlformats.org/officeDocument/2006/relationships/video" Target="../media/media4.wmv"/><Relationship Id="rId9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188640"/>
            <a:ext cx="7772400" cy="801434"/>
          </a:xfrm>
        </p:spPr>
        <p:txBody>
          <a:bodyPr>
            <a:normAutofit fontScale="90000"/>
          </a:bodyPr>
          <a:lstStyle/>
          <a:p>
            <a:pPr algn="l"/>
            <a:r>
              <a:rPr lang="bs-Latn-BA" dirty="0" smtClean="0"/>
              <a:t>Uber platforma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196752"/>
            <a:ext cx="7772400" cy="3614559"/>
          </a:xfrm>
        </p:spPr>
        <p:txBody>
          <a:bodyPr/>
          <a:lstStyle/>
          <a:p>
            <a:r>
              <a:rPr lang="bs-Latn-BA" dirty="0" smtClean="0"/>
              <a:t>Završni rad</a:t>
            </a:r>
          </a:p>
          <a:p>
            <a:r>
              <a:rPr lang="bs-Latn-BA" dirty="0" smtClean="0"/>
              <a:t>Mentor: V. prof. dr. Vensada Okanović</a:t>
            </a:r>
          </a:p>
          <a:p>
            <a:r>
              <a:rPr lang="bs-Latn-BA" dirty="0" smtClean="0"/>
              <a:t>Student: Semir Suljević</a:t>
            </a:r>
          </a:p>
          <a:p>
            <a:r>
              <a:rPr lang="bs-Latn-BA" dirty="0" smtClean="0"/>
              <a:t>Elektrotehnički fakultet, Sarajevo 2020/2021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2651"/>
            <a:ext cx="4442719" cy="3075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741" y="3782651"/>
            <a:ext cx="5468259" cy="307534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2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4 grupe alata:</a:t>
            </a:r>
            <a:endParaRPr lang="bs-Latn-BA" dirty="0"/>
          </a:p>
          <a:p>
            <a:pPr lvl="1"/>
            <a:r>
              <a:rPr lang="bs-Latn-BA" dirty="0" smtClean="0"/>
              <a:t>Build</a:t>
            </a:r>
          </a:p>
          <a:p>
            <a:pPr lvl="1"/>
            <a:r>
              <a:rPr lang="bs-Latn-BA" dirty="0" smtClean="0"/>
              <a:t>Release &amp; Monitor</a:t>
            </a:r>
          </a:p>
          <a:p>
            <a:pPr lvl="1"/>
            <a:r>
              <a:rPr lang="bs-Latn-BA" dirty="0" smtClean="0"/>
              <a:t>Engage</a:t>
            </a:r>
          </a:p>
          <a:p>
            <a:pPr lvl="1"/>
            <a:r>
              <a:rPr lang="bs-Latn-BA" dirty="0" smtClean="0"/>
              <a:t>Analytics</a:t>
            </a:r>
          </a:p>
          <a:p>
            <a:r>
              <a:rPr lang="bs-Latn-BA" dirty="0" smtClean="0"/>
              <a:t>Ukupno sadrži 27 proizvoda, od kojih je 5 korišteno u projektu.</a:t>
            </a:r>
          </a:p>
          <a:p>
            <a:r>
              <a:rPr lang="bs-Latn-BA" dirty="0" smtClean="0"/>
              <a:t>Sve se nalazi u </a:t>
            </a:r>
            <a:r>
              <a:rPr lang="bs-Latn-BA" i="1" dirty="0" smtClean="0"/>
              <a:t>cloud – u </a:t>
            </a:r>
            <a:r>
              <a:rPr lang="bs-Latn-BA" dirty="0" smtClean="0"/>
              <a:t>i održavano je od strane Google – a.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Usluge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1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Aplikacija nudi prijavljivanje koristeći Facebook ili Gmail račune za putnike, dok se za vozače koristi isključivo email. </a:t>
            </a:r>
          </a:p>
          <a:p>
            <a:r>
              <a:rPr lang="bs-Latn-BA" dirty="0" smtClean="0"/>
              <a:t>To je implementirano koristeći Firebase Authentication, alat za autentifikaciju i autorizaciju korisnika.</a:t>
            </a:r>
          </a:p>
          <a:p>
            <a:r>
              <a:rPr lang="bs-Latn-BA" dirty="0" smtClean="0"/>
              <a:t>Obezbjeđen je </a:t>
            </a:r>
            <a:r>
              <a:rPr lang="bs-Latn-BA" i="1" dirty="0" smtClean="0"/>
              <a:t>client SDK</a:t>
            </a:r>
            <a:r>
              <a:rPr lang="bs-Latn-BA" dirty="0" smtClean="0"/>
              <a:t> koji je lagan za koristiti i cijeli proces identifikacije korisnika se obavlja uz pomoć ovog alata.</a:t>
            </a:r>
          </a:p>
          <a:p>
            <a:r>
              <a:rPr lang="bs-Latn-BA" dirty="0" smtClean="0"/>
              <a:t>Podržava prijavljivanje koristeći 11 različitih načina.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Authentication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Omogućavaju izvršavanje klasičnog </a:t>
            </a:r>
            <a:r>
              <a:rPr lang="bs-Latn-BA" i="1" dirty="0" smtClean="0"/>
              <a:t>backend </a:t>
            </a:r>
            <a:r>
              <a:rPr lang="bs-Latn-BA" dirty="0" smtClean="0"/>
              <a:t>koda.</a:t>
            </a:r>
          </a:p>
          <a:p>
            <a:r>
              <a:rPr lang="bs-Latn-BA" dirty="0" smtClean="0"/>
              <a:t>Moguće pisati funkcije koje odgovaraju na </a:t>
            </a:r>
            <a:r>
              <a:rPr lang="bs-Latn-BA" i="1" dirty="0" smtClean="0"/>
              <a:t>http(s)</a:t>
            </a:r>
            <a:r>
              <a:rPr lang="bs-Latn-BA" dirty="0" smtClean="0"/>
              <a:t> zahtjeve.</a:t>
            </a:r>
          </a:p>
          <a:p>
            <a:r>
              <a:rPr lang="bs-Latn-BA" dirty="0" smtClean="0"/>
              <a:t>Najčešći način korištenja jeste kao </a:t>
            </a:r>
            <a:r>
              <a:rPr lang="bs-Latn-BA" i="1" dirty="0" smtClean="0"/>
              <a:t>triggeri</a:t>
            </a:r>
            <a:r>
              <a:rPr lang="bs-Latn-BA" dirty="0" smtClean="0"/>
              <a:t> na događaje u bazama podataka, autentifikacije, upload fajlova.</a:t>
            </a:r>
          </a:p>
          <a:p>
            <a:r>
              <a:rPr lang="bs-Latn-BA" dirty="0" smtClean="0"/>
              <a:t>Korištene za vođenje statistike o vožnjama, slanja notifikacija korisnicima.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Functions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2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5106" y="764705"/>
            <a:ext cx="8229600" cy="1224136"/>
          </a:xfrm>
        </p:spPr>
        <p:txBody>
          <a:bodyPr/>
          <a:lstStyle/>
          <a:p>
            <a:r>
              <a:rPr lang="bs-Latn-BA" dirty="0" smtClean="0"/>
              <a:t>Korišten za skladištenje korisničkih slika.</a:t>
            </a:r>
          </a:p>
          <a:p>
            <a:r>
              <a:rPr lang="bs-Latn-BA" dirty="0" smtClean="0"/>
              <a:t>Jednostavan za korištenje i jeftin.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4813" y="116632"/>
            <a:ext cx="8229600" cy="720080"/>
          </a:xfrm>
        </p:spPr>
        <p:txBody>
          <a:bodyPr/>
          <a:lstStyle/>
          <a:p>
            <a:r>
              <a:rPr lang="bs-Latn-BA" dirty="0" smtClean="0"/>
              <a:t>Cloud Storage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42"/>
          <a:stretch/>
        </p:blipFill>
        <p:spPr bwMode="auto">
          <a:xfrm>
            <a:off x="622260" y="1761396"/>
            <a:ext cx="6861393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5" y="4084932"/>
            <a:ext cx="6630446" cy="250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Omogućava slanje poruka (u apstraktnom smislu) na klijent uređaje potpuno besplatno.</a:t>
            </a:r>
          </a:p>
          <a:p>
            <a:r>
              <a:rPr lang="bs-Latn-BA" dirty="0" smtClean="0"/>
              <a:t>Moguće obavijestiti klijent uređaje da imaju novi email ili da su podaci spremni za usklađivanje.</a:t>
            </a:r>
          </a:p>
          <a:p>
            <a:r>
              <a:rPr lang="bs-Latn-BA" dirty="0" smtClean="0"/>
              <a:t>Najčešće korištenje jeste </a:t>
            </a:r>
            <a:r>
              <a:rPr lang="bs-Latn-BA" i="1" dirty="0" smtClean="0"/>
              <a:t>user engagement </a:t>
            </a:r>
            <a:r>
              <a:rPr lang="bs-Latn-BA" dirty="0" smtClean="0"/>
              <a:t>da se korisnik ponovo zainteresuje za aplikaciju.</a:t>
            </a:r>
          </a:p>
          <a:p>
            <a:r>
              <a:rPr lang="bs-Latn-BA" dirty="0" smtClean="0"/>
              <a:t>Dosta široka oblast primjene, potrebno oprezno koristiti i slati odgovarajuće poruke.</a:t>
            </a:r>
          </a:p>
          <a:p>
            <a:r>
              <a:rPr lang="bs-Latn-BA" dirty="0" smtClean="0"/>
              <a:t>Postoje poruke koje automatski prikazuju notifikacije i poruke za koje je odgovorna klijent aplikacija.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404664"/>
            <a:ext cx="8335848" cy="880989"/>
          </a:xfrm>
        </p:spPr>
        <p:txBody>
          <a:bodyPr>
            <a:normAutofit fontScale="90000"/>
          </a:bodyPr>
          <a:lstStyle/>
          <a:p>
            <a:r>
              <a:rPr lang="bs-Latn-BA" dirty="0" smtClean="0"/>
              <a:t>Firebase Cloud Messaging (FCM)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FCM – dostavljanje poruka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7190542" cy="3978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8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Fleksibilna, automatski skalabilna NoSQL baza podataka u realnom vremenu.</a:t>
            </a:r>
          </a:p>
          <a:p>
            <a:r>
              <a:rPr lang="bs-Latn-BA" dirty="0" smtClean="0"/>
              <a:t>Kreiran je </a:t>
            </a:r>
            <a:r>
              <a:rPr lang="bs-Latn-BA" i="1" dirty="0" smtClean="0"/>
              <a:t>client SDK </a:t>
            </a:r>
            <a:r>
              <a:rPr lang="bs-Latn-BA" dirty="0" smtClean="0"/>
              <a:t>s bogatim izborom pisanja raznih upita.</a:t>
            </a:r>
          </a:p>
          <a:p>
            <a:r>
              <a:rPr lang="bs-Latn-BA" dirty="0" smtClean="0"/>
              <a:t>Nevjerovatne brzine odgovore, realtime mogućnosti implementirane uz pomoć </a:t>
            </a:r>
            <a:r>
              <a:rPr lang="bs-Latn-BA" i="1" dirty="0" smtClean="0"/>
              <a:t>websocketa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Bogatije opcije modeliranja, uključujući jedinstvene </a:t>
            </a:r>
            <a:r>
              <a:rPr lang="bs-Latn-BA" i="1" dirty="0" smtClean="0"/>
              <a:t>subcollections</a:t>
            </a:r>
            <a:r>
              <a:rPr lang="bs-Latn-BA" dirty="0" smtClean="0"/>
              <a:t>, kolekcije unutar kolekcija. </a:t>
            </a:r>
          </a:p>
          <a:p>
            <a:r>
              <a:rPr lang="bs-Latn-BA" dirty="0" smtClean="0"/>
              <a:t>Velika mana mogućnost pisanja upita u odnosu na konkurente poput MongoDB.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Firestore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2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376672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Firestore, Cloud Storage omogućavaju direktno pretraživanje i upis u bazu podataka s klijent uređaja.</a:t>
            </a:r>
          </a:p>
          <a:p>
            <a:r>
              <a:rPr lang="bs-Latn-BA" dirty="0" smtClean="0"/>
              <a:t>To izbaca posrednika, server, ali donosi veliki broj sigurnosnih prijetnji. Klijent uređaju se nikada ne može vjerovati da će uraditi pravu stvar.</a:t>
            </a:r>
          </a:p>
          <a:p>
            <a:r>
              <a:rPr lang="bs-Latn-BA" dirty="0" smtClean="0"/>
              <a:t>Ukoliko bi naša aplikacija bila dekompajlirana, potencijalni napadači bi mogli dobiti pristup podacima.</a:t>
            </a:r>
          </a:p>
          <a:p>
            <a:r>
              <a:rPr lang="bs-Latn-BA" dirty="0" smtClean="0"/>
              <a:t>U tu svrhu omogućeno je pisanje pravila na nivou baze podataka, svojevrsnih SQL </a:t>
            </a:r>
            <a:r>
              <a:rPr lang="bs-Latn-BA" dirty="0" smtClean="0"/>
              <a:t>				triggera</a:t>
            </a:r>
            <a:r>
              <a:rPr lang="bs-Latn-BA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3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Primjer ograničavanja pristupa podacima: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28" y="2132856"/>
            <a:ext cx="6912768" cy="420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2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88032"/>
          </a:xfrm>
        </p:spPr>
        <p:txBody>
          <a:bodyPr>
            <a:normAutofit/>
          </a:bodyPr>
          <a:lstStyle/>
          <a:p>
            <a:r>
              <a:rPr lang="bs-Latn-BA" dirty="0" smtClean="0"/>
              <a:t>Google – ov UI toolkit za pravljenje </a:t>
            </a:r>
            <a:r>
              <a:rPr lang="bs-Latn-BA" i="1" dirty="0" smtClean="0"/>
              <a:t>natively</a:t>
            </a:r>
            <a:r>
              <a:rPr lang="bs-Latn-BA" dirty="0" smtClean="0"/>
              <a:t> kompajliranih aplikacija.</a:t>
            </a:r>
          </a:p>
          <a:p>
            <a:r>
              <a:rPr lang="bs-Latn-BA" dirty="0" smtClean="0"/>
              <a:t>Koristi deklarativni pristup u odnosu na standardni imperativni. Sličan novom Jetpack Compose – u koji je još u beta fazi.</a:t>
            </a:r>
          </a:p>
          <a:p>
            <a:r>
              <a:rPr lang="bs-Latn-BA" dirty="0" smtClean="0"/>
              <a:t>Osnovna gradivna komponenta </a:t>
            </a:r>
            <a:r>
              <a:rPr lang="bs-Latn-BA" i="1" dirty="0" smtClean="0"/>
              <a:t>widget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Widgeti grade stabla koja čine korisnički interfejs. </a:t>
            </a:r>
          </a:p>
          <a:p>
            <a:r>
              <a:rPr lang="bs-Latn-BA" dirty="0" smtClean="0"/>
              <a:t>Widget može imati jedno ili nijedno dijete, osim widget – a koji predstavljaju red, kolonu ili stack.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4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Uber Technologies, Inc – američka tehnološka kompanija koja nudi usluge prijevoza putnika, dostave hrane, prijevoza robe i dobara.</a:t>
            </a:r>
          </a:p>
          <a:p>
            <a:r>
              <a:rPr lang="bs-Latn-BA" dirty="0" smtClean="0"/>
              <a:t>Kompanija je osnovana 2009. godine, 2010. godine puštene su beta verzije softvera, a oficijalno je lansirana u San Franciscu 2011.</a:t>
            </a:r>
          </a:p>
          <a:p>
            <a:r>
              <a:rPr lang="bs-Latn-BA" dirty="0" smtClean="0"/>
              <a:t>Usluge koristi preko 93 miliona korisnika mjesečno širom svijeta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Uvod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0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Widget može biti najobičniji tekst na </a:t>
            </a:r>
            <a:r>
              <a:rPr lang="bs-Latn-BA" smtClean="0"/>
              <a:t>ekranu </a:t>
            </a:r>
            <a:r>
              <a:rPr lang="bs-Latn-BA" smtClean="0"/>
              <a:t>s </a:t>
            </a:r>
            <a:r>
              <a:rPr lang="bs-Latn-BA" dirty="0" smtClean="0"/>
              <a:t>definisanim stilovima kao i cijeli ekran s velikim brojem komponenti.</a:t>
            </a:r>
          </a:p>
          <a:p>
            <a:r>
              <a:rPr lang="bs-Latn-BA" dirty="0" smtClean="0"/>
              <a:t>Svaki put kada želimo promijeniti stanje framework ponovo iscrta dijelove ekrana koje je potrebno ažurirati.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3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Primjer stabla widgeta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3" t="4831" r="9285"/>
          <a:stretch/>
        </p:blipFill>
        <p:spPr bwMode="auto">
          <a:xfrm>
            <a:off x="1259632" y="1340768"/>
            <a:ext cx="5616624" cy="5007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8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 narednim slajdovima, kratko ću se osvrnuti na dizajn i korištenje aplikacije:</a:t>
            </a:r>
          </a:p>
          <a:p>
            <a:pPr lvl="1"/>
            <a:r>
              <a:rPr lang="bs-Latn-BA" dirty="0" smtClean="0"/>
              <a:t>Login sistem</a:t>
            </a:r>
          </a:p>
          <a:p>
            <a:pPr lvl="1"/>
            <a:r>
              <a:rPr lang="bs-Latn-BA" dirty="0" smtClean="0"/>
              <a:t>Pregled okruženja</a:t>
            </a:r>
          </a:p>
          <a:p>
            <a:pPr lvl="1"/>
            <a:r>
              <a:rPr lang="bs-Latn-BA" dirty="0" smtClean="0"/>
              <a:t>Naručivanje vožnje</a:t>
            </a:r>
          </a:p>
          <a:p>
            <a:pPr lvl="1"/>
            <a:r>
              <a:rPr lang="bs-Latn-BA" dirty="0" smtClean="0"/>
              <a:t>Dopisivanje</a:t>
            </a:r>
          </a:p>
          <a:p>
            <a:pPr lvl="1"/>
            <a:r>
              <a:rPr lang="bs-Latn-BA" dirty="0" smtClean="0"/>
              <a:t>Praćenje vozača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Korištenje aplikacije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6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regled final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180" y="0"/>
            <a:ext cx="3096344" cy="6843160"/>
          </a:xfrm>
        </p:spPr>
      </p:pic>
      <p:pic>
        <p:nvPicPr>
          <p:cNvPr id="5" name="login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03848" y="13450"/>
            <a:ext cx="3096344" cy="684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7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oristenje final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18626" y="-1"/>
            <a:ext cx="3096344" cy="6844551"/>
          </a:xfrm>
          <a:prstGeom prst="rect">
            <a:avLst/>
          </a:prstGeom>
        </p:spPr>
      </p:pic>
      <p:pic>
        <p:nvPicPr>
          <p:cNvPr id="2" name="promjena slike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06" y="-24007"/>
            <a:ext cx="3096344" cy="6844550"/>
          </a:xfrm>
          <a:prstGeom prst="rect">
            <a:avLst/>
          </a:prstGeom>
        </p:spPr>
      </p:pic>
      <p:pic>
        <p:nvPicPr>
          <p:cNvPr id="6" name="dopisivanje.wm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41218" y="-24007"/>
            <a:ext cx="2895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15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Ovaj projekat koji je trajao od polovine januara pa sve od jula rezultirao je velikom količinom novog znanja i iskustava.</a:t>
            </a:r>
          </a:p>
          <a:p>
            <a:r>
              <a:rPr lang="bs-Latn-BA" dirty="0" smtClean="0"/>
              <a:t>Upoznat je Flutter framework i odabran kao fokus tačka u bližoj budućnosti.</a:t>
            </a:r>
          </a:p>
          <a:p>
            <a:r>
              <a:rPr lang="bs-Latn-BA" dirty="0" smtClean="0"/>
              <a:t>Otkrivene su mane i prednosti serverless pristupa.</a:t>
            </a:r>
          </a:p>
          <a:p>
            <a:r>
              <a:rPr lang="bs-Latn-BA" dirty="0" smtClean="0"/>
              <a:t>Takođe upoznat je razvoj softvera generalno, potrebne discipline i pravila.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Zaključak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01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3568" y="2348880"/>
            <a:ext cx="8229600" cy="1143000"/>
          </a:xfrm>
        </p:spPr>
        <p:txBody>
          <a:bodyPr/>
          <a:lstStyle/>
          <a:p>
            <a:pPr algn="ctr"/>
            <a:r>
              <a:rPr lang="bs-Latn-BA" dirty="0" smtClean="0"/>
              <a:t>Pitanja 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9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Na samom početku bilo je potrebno odabrati tehnologije za rad na aplikaciji.</a:t>
            </a:r>
          </a:p>
          <a:p>
            <a:r>
              <a:rPr lang="bs-Latn-BA" dirty="0" smtClean="0"/>
              <a:t>Postavljeni su ambiciozni ciljevi da se kreira što vjerodostojnija verzija u zadatom vremenskom roku.</a:t>
            </a:r>
          </a:p>
          <a:p>
            <a:r>
              <a:rPr lang="bs-Latn-BA" dirty="0" smtClean="0"/>
              <a:t>Bilo je potrebno uzeti u obzir neiskustvo pravljenja aplikacija, vremenski period kao i veliku kompleksnost aplikacije.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18538"/>
            <a:ext cx="8229600" cy="1012974"/>
          </a:xfrm>
        </p:spPr>
        <p:txBody>
          <a:bodyPr/>
          <a:lstStyle/>
          <a:p>
            <a:r>
              <a:rPr lang="bs-Latn-BA" dirty="0" smtClean="0"/>
              <a:t>Tehnologije izrade – tech stack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5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Potrebno je bilo naći odgovarajuće tehnologije za sljedeće:</a:t>
            </a:r>
          </a:p>
          <a:p>
            <a:pPr lvl="1"/>
            <a:r>
              <a:rPr lang="bs-Latn-BA" dirty="0" smtClean="0"/>
              <a:t>Mobilna aplikacija</a:t>
            </a:r>
          </a:p>
          <a:p>
            <a:pPr lvl="1"/>
            <a:r>
              <a:rPr lang="bs-Latn-BA" dirty="0" smtClean="0"/>
              <a:t>Baza podataka</a:t>
            </a:r>
          </a:p>
          <a:p>
            <a:pPr lvl="1"/>
            <a:r>
              <a:rPr lang="bs-Latn-BA" dirty="0" smtClean="0"/>
              <a:t>Servisi za slanje </a:t>
            </a:r>
            <a:r>
              <a:rPr lang="bs-Latn-BA" i="1" dirty="0" smtClean="0"/>
              <a:t>push </a:t>
            </a:r>
            <a:r>
              <a:rPr lang="bs-Latn-BA" dirty="0" smtClean="0"/>
              <a:t>notifikacija</a:t>
            </a:r>
          </a:p>
          <a:p>
            <a:pPr lvl="1"/>
            <a:r>
              <a:rPr lang="bs-Latn-BA" dirty="0" smtClean="0"/>
              <a:t>Autentifikacija i autorizacija korisnika</a:t>
            </a:r>
          </a:p>
          <a:p>
            <a:pPr lvl="1"/>
            <a:r>
              <a:rPr lang="bs-Latn-BA" dirty="0" smtClean="0"/>
              <a:t>Skladištenje korisničkih slika</a:t>
            </a:r>
          </a:p>
          <a:p>
            <a:pPr lvl="1"/>
            <a:r>
              <a:rPr lang="bs-Latn-BA" i="1" dirty="0" smtClean="0"/>
              <a:t>Real time </a:t>
            </a:r>
            <a:r>
              <a:rPr lang="bs-Latn-BA" dirty="0" smtClean="0"/>
              <a:t>komunikacija</a:t>
            </a:r>
          </a:p>
          <a:p>
            <a:pPr lvl="1"/>
            <a:r>
              <a:rPr lang="bs-Latn-BA" dirty="0" smtClean="0"/>
              <a:t>Prikaz mapa na mobilnim uređajima</a:t>
            </a:r>
          </a:p>
          <a:p>
            <a:pPr lvl="1"/>
            <a:r>
              <a:rPr lang="bs-Latn-BA" dirty="0" smtClean="0"/>
              <a:t>Serveri za komunikaciju s klijent uređajima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Šta je sve potrebno ?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1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Kao rješenje odabran je sljedeći pristup:</a:t>
            </a:r>
          </a:p>
          <a:p>
            <a:pPr lvl="1"/>
            <a:r>
              <a:rPr lang="bs-Latn-BA" dirty="0" smtClean="0"/>
              <a:t>Mobilna aplikacija – Flutter</a:t>
            </a:r>
          </a:p>
          <a:p>
            <a:pPr lvl="1"/>
            <a:r>
              <a:rPr lang="bs-Latn-BA" dirty="0" smtClean="0"/>
              <a:t>Prikaz mapa – Google Maps</a:t>
            </a:r>
          </a:p>
          <a:p>
            <a:pPr lvl="1"/>
            <a:r>
              <a:rPr lang="bs-Latn-BA" dirty="0" smtClean="0"/>
              <a:t>Sve ostalo – Firebase</a:t>
            </a:r>
          </a:p>
          <a:p>
            <a:r>
              <a:rPr lang="bs-Latn-BA" dirty="0" smtClean="0"/>
              <a:t>Flutter je Google – ov UI set alata za kreiranje mobilnih, web i desktop aplikacija koristeći isto kod za sve platforme.</a:t>
            </a:r>
          </a:p>
          <a:p>
            <a:r>
              <a:rPr lang="bs-Latn-BA" dirty="0" smtClean="0"/>
              <a:t>Firebase – </a:t>
            </a:r>
            <a:r>
              <a:rPr lang="bs-Latn-BA" i="1" dirty="0" smtClean="0"/>
              <a:t>Backend – as – a – service </a:t>
            </a:r>
            <a:r>
              <a:rPr lang="bs-Latn-BA" dirty="0" smtClean="0"/>
              <a:t>(Baas). Posjeduje ugrađene alate za sve s prethodnog slajda koji se izvršaju na Google – ovim serverima u sigurnom okruženju.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Pregled odabranih tehnologija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8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Dart je Google – ov programski jezik dizajniran za klijentski razvoj cross – platform. </a:t>
            </a:r>
          </a:p>
          <a:p>
            <a:r>
              <a:rPr lang="bs-Latn-BA" dirty="0" smtClean="0"/>
              <a:t>Objektno orijentisani programski jezik, </a:t>
            </a:r>
            <a:r>
              <a:rPr lang="bs-Latn-BA" i="1" dirty="0" smtClean="0"/>
              <a:t>garbage collected</a:t>
            </a:r>
            <a:r>
              <a:rPr lang="bs-Latn-BA" dirty="0" smtClean="0"/>
              <a:t> i ima tzv. C – ovsku sintaksu.</a:t>
            </a:r>
          </a:p>
          <a:p>
            <a:r>
              <a:rPr lang="bs-Latn-BA" dirty="0" smtClean="0"/>
              <a:t>Statički tipovani programski jezik koji podržava i dinamičko dodjeljivanje tipova. Moguće ga je koristiti i na taj način, prelaz s Javascript mnogo olakšan.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 u Flutter - u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bs-Latn-BA" dirty="0" smtClean="0"/>
              <a:t>Nije namijenjen kao </a:t>
            </a:r>
            <a:r>
              <a:rPr lang="bs-Latn-BA" i="1" dirty="0" smtClean="0"/>
              <a:t>all around </a:t>
            </a:r>
            <a:r>
              <a:rPr lang="bs-Latn-BA" dirty="0" smtClean="0"/>
              <a:t>jezik. Savršeno obavlja stvari za koje je namijenjen.</a:t>
            </a:r>
          </a:p>
          <a:p>
            <a:r>
              <a:rPr lang="bs-Latn-BA" dirty="0" smtClean="0"/>
              <a:t>Dart je </a:t>
            </a:r>
            <a:r>
              <a:rPr lang="bs-Latn-BA" i="1" dirty="0" smtClean="0"/>
              <a:t>single threaded</a:t>
            </a:r>
            <a:r>
              <a:rPr lang="bs-Latn-BA" dirty="0" smtClean="0"/>
              <a:t> pa nije preporučeno vršiti CPU zahtjevne operacije.</a:t>
            </a:r>
            <a:r>
              <a:rPr lang="bs-Latn-BA" dirty="0"/>
              <a:t> </a:t>
            </a:r>
            <a:r>
              <a:rPr lang="bs-Latn-BA" dirty="0" smtClean="0"/>
              <a:t>Koristi </a:t>
            </a:r>
            <a:r>
              <a:rPr lang="bs-Latn-BA" i="1" dirty="0" smtClean="0"/>
              <a:t>event loop. </a:t>
            </a:r>
            <a:endParaRPr lang="bs-Latn-BA" dirty="0" smtClean="0"/>
          </a:p>
          <a:p>
            <a:r>
              <a:rPr lang="bs-Latn-BA" dirty="0" smtClean="0"/>
              <a:t>Google je kreirao više kompajlera da bi olakšao rad programerima kao i povećao performanse pa imamo JIT (development), AOT (release), dart2js (u javascript).</a:t>
            </a:r>
          </a:p>
          <a:p>
            <a:r>
              <a:rPr lang="bs-Latn-BA" dirty="0" smtClean="0"/>
              <a:t>Najveća prednost dart programskog jezika jeste da podržava </a:t>
            </a:r>
            <a:r>
              <a:rPr lang="bs-Latn-BA" i="1" dirty="0" smtClean="0"/>
              <a:t>native </a:t>
            </a:r>
            <a:r>
              <a:rPr lang="bs-Latn-BA" dirty="0" smtClean="0"/>
              <a:t>kompajliranje direktno u mašinski kod, što osigurava dobre performanse.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2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Platforma za razvoj mobilnih i web aplikacija</a:t>
            </a:r>
          </a:p>
          <a:p>
            <a:r>
              <a:rPr lang="bs-Latn-BA" dirty="0" smtClean="0"/>
              <a:t>Gotovi alati za kreiranje aplikacija</a:t>
            </a:r>
          </a:p>
          <a:p>
            <a:r>
              <a:rPr lang="bs-Latn-BA" dirty="0" smtClean="0"/>
              <a:t>Pruža mogućnost direktnog pristupa bazama podataka, spada u tzv. </a:t>
            </a:r>
            <a:r>
              <a:rPr lang="bs-Latn-BA" i="1" dirty="0"/>
              <a:t>s</a:t>
            </a:r>
            <a:r>
              <a:rPr lang="bs-Latn-BA" i="1" dirty="0" smtClean="0"/>
              <a:t>erverless</a:t>
            </a:r>
            <a:r>
              <a:rPr lang="bs-Latn-BA" dirty="0" smtClean="0"/>
              <a:t> razvoj softvera.</a:t>
            </a:r>
          </a:p>
          <a:p>
            <a:r>
              <a:rPr lang="bs-Latn-BA" dirty="0" smtClean="0"/>
              <a:t>Eliminiše potrebu pisanja i održavanja vlastitih servera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smtClean="0"/>
              <a:t>Firebase</a:t>
            </a:r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4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1658144"/>
            <a:ext cx="6667500" cy="417195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Serverless pristup</a:t>
            </a:r>
            <a:endParaRPr lang="en-US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688</TotalTime>
  <Words>1001</Words>
  <Application>Microsoft Office PowerPoint</Application>
  <PresentationFormat>On-screen Show (4:3)</PresentationFormat>
  <Paragraphs>109</Paragraphs>
  <Slides>26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Concourse</vt:lpstr>
      <vt:lpstr>Uber platforma</vt:lpstr>
      <vt:lpstr>Uvod</vt:lpstr>
      <vt:lpstr>Tehnologije izrade – tech stack</vt:lpstr>
      <vt:lpstr>Šta je sve potrebno ? </vt:lpstr>
      <vt:lpstr>Pregled odabranih tehnologija</vt:lpstr>
      <vt:lpstr>Dart u Flutter - u </vt:lpstr>
      <vt:lpstr>Dart</vt:lpstr>
      <vt:lpstr>Firebase</vt:lpstr>
      <vt:lpstr>Serverless pristup</vt:lpstr>
      <vt:lpstr>Usluge</vt:lpstr>
      <vt:lpstr>Authentication</vt:lpstr>
      <vt:lpstr>Cloud Functions</vt:lpstr>
      <vt:lpstr>Cloud Storage</vt:lpstr>
      <vt:lpstr>Firebase Cloud Messaging (FCM)</vt:lpstr>
      <vt:lpstr>FCM – dostavljanje poruka</vt:lpstr>
      <vt:lpstr>Cloud Firestore</vt:lpstr>
      <vt:lpstr>Rules</vt:lpstr>
      <vt:lpstr>Rules</vt:lpstr>
      <vt:lpstr>Flutter</vt:lpstr>
      <vt:lpstr>Flutter</vt:lpstr>
      <vt:lpstr>Primjer stabla widgeta</vt:lpstr>
      <vt:lpstr>Korištenje aplikacije</vt:lpstr>
      <vt:lpstr>PowerPoint Presentation</vt:lpstr>
      <vt:lpstr>PowerPoint Presentation</vt:lpstr>
      <vt:lpstr>Zaključak</vt:lpstr>
      <vt:lpstr>Pitanja 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 platforma</dc:title>
  <dc:creator>Semir Suljevic</dc:creator>
  <cp:lastModifiedBy>Semir Suljevic</cp:lastModifiedBy>
  <cp:revision>24</cp:revision>
  <dcterms:created xsi:type="dcterms:W3CDTF">2021-08-21T23:40:27Z</dcterms:created>
  <dcterms:modified xsi:type="dcterms:W3CDTF">2021-09-17T11:33:12Z</dcterms:modified>
</cp:coreProperties>
</file>

<file path=docProps/thumbnail.jpeg>
</file>